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1" r:id="rId2"/>
    <p:sldId id="403" r:id="rId3"/>
    <p:sldId id="338" r:id="rId4"/>
    <p:sldId id="350" r:id="rId5"/>
    <p:sldId id="331" r:id="rId6"/>
    <p:sldId id="395" r:id="rId7"/>
    <p:sldId id="418" r:id="rId8"/>
    <p:sldId id="420" r:id="rId9"/>
    <p:sldId id="399" r:id="rId10"/>
    <p:sldId id="410" r:id="rId11"/>
    <p:sldId id="409" r:id="rId12"/>
    <p:sldId id="408" r:id="rId13"/>
    <p:sldId id="412" r:id="rId14"/>
    <p:sldId id="411" r:id="rId15"/>
    <p:sldId id="415" r:id="rId16"/>
    <p:sldId id="416" r:id="rId17"/>
    <p:sldId id="419" r:id="rId18"/>
    <p:sldId id="314" r:id="rId19"/>
    <p:sldId id="290" r:id="rId20"/>
    <p:sldId id="334" r:id="rId21"/>
    <p:sldId id="42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CC00"/>
    <a:srgbClr val="FF00FF"/>
    <a:srgbClr val="00CC99"/>
    <a:srgbClr val="008000"/>
    <a:srgbClr val="CC3300"/>
    <a:srgbClr val="FFFF99"/>
    <a:srgbClr val="0000FF"/>
    <a:srgbClr val="FFCC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16" autoAdjust="0"/>
  </p:normalViewPr>
  <p:slideViewPr>
    <p:cSldViewPr snapToGrid="0">
      <p:cViewPr>
        <p:scale>
          <a:sx n="60" d="100"/>
          <a:sy n="60" d="100"/>
        </p:scale>
        <p:origin x="-139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 প্রশ্ন করতে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পারেন: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ইট-ভাটায়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কোন কোন জ্বালানী ব্যবহৃত হয়?  ( উত্তর আসতে পারে- কাঠ, কায়লা) কয়লা শক্তি কী আজীবন ব্যবহার করা যাবে?  আজীবন ব্যবহার করা না গেলে কী করতে হবে?</a:t>
            </a:r>
            <a:endParaRPr lang="en-US" dirty="0" smtClean="0"/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30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 করবেন: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শিক্ষার্থীদের প্রশ্ন করবেন: চিত্রগুলোর সাথে তোমরা  পরিচিত কিনা? পারমাণবিক চুল্লিতে কী উৎপন্ন করা হয়?  এ চুল্লিতে কী ব্যবহৃত হয়? এ  শক্তিগুলো কী আজীবন ব্যবহার করা যাবে?  আজীবন ব্যবহার করা না গেলে কী করতে হবে?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9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দেখানোর পর  শিক্ষক প্রশ্ন করতে পারেন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এখানে কী  উৎপন্ন করা হয়েছে?  এ  শক্তি বারবার উৎপন্ন করা সম্ভব কিনা?  এর উপর আমরা নির্ভর করতে পারি কী না? ------------?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83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 করতে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পারেন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এ চিত্রগুলোর সাথে তোমরা  পরিচিত কিনা?  চিত্রে কী পাওয়া যাচ্ছে?   চিত্রের উপকরণ কী কাজে লাগে?   এ শক্তি আজীবন উৎপন্ন করা সম্ভব কিনা এবং আজীবন ব্যবহার করা যাবে কিনা?  তাহলে আমরা কী করতে পারি?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0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প্রথমে পাঠ্য বইয়ে আজকের পাঠটি নিরবে কিছুক্ষণ পড়তে বলতে পারেন।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অনুপাতে একাধিক দল গঠন করে দলীয় কাজ দিতে পারেন।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তিনি সহায়তা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97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4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 smtClean="0">
                <a:latin typeface="NikoshBAN" pitchFamily="2" charset="0"/>
                <a:cs typeface="NikoshBAN" pitchFamily="2" charset="0"/>
              </a:rPr>
              <a:t>শিক্ষক প্রয়োজনে</a:t>
            </a:r>
            <a:r>
              <a:rPr lang="bn-BD" b="0" baseline="0" dirty="0" smtClean="0">
                <a:latin typeface="NikoshBAN" pitchFamily="2" charset="0"/>
                <a:cs typeface="NikoshBAN" pitchFamily="2" charset="0"/>
              </a:rPr>
              <a:t> শিক্ষার্থীদের চিত্রের সংক্ষিপ্ত বর্ণনা বলে দিতে পারেন। তবে পুরো ভাবটা শিক্ষার্থীর কাছ থেকে আদায় করলে উদ্দেশ্য সফল হবে। শিক্ষক প্রশ্ন করতে পার:  </a:t>
            </a:r>
            <a:r>
              <a:rPr lang="bn-BD" sz="1200" b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গ্যাসের চুলা বন্ধ, অথচ কাঠের চুলায় রান্না হচ্ছেগ্যাসের চুলা বন্ধ, অথচ কেরোসিন চুলায় রান্না হচ্ছে</a:t>
            </a:r>
            <a:r>
              <a:rPr lang="bn-BD" sz="1200" b="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গৃহিণীদ্বয়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</a:rPr>
              <a:t>কী মনের আনন্দে এমন করছেন?  (উত্তর</a:t>
            </a:r>
            <a:r>
              <a:rPr lang="bn-BD" sz="1200" b="0" baseline="0" dirty="0" smtClean="0">
                <a:latin typeface="NikoshBAN" pitchFamily="2" charset="0"/>
                <a:cs typeface="NikoshBAN" pitchFamily="2" charset="0"/>
              </a:rPr>
              <a:t> আসতে পারে- </a:t>
            </a:r>
            <a:r>
              <a:rPr lang="bn-BD" sz="1200" b="0" dirty="0" smtClean="0">
                <a:latin typeface="NikoshBAN" pitchFamily="2" charset="0"/>
                <a:cs typeface="NikoshBAN" pitchFamily="2" charset="0"/>
                <a:sym typeface="Wingdings"/>
              </a:rPr>
              <a:t>না। গ্যাসের লাইনে গ্যাসের সংকট থাকায় তারা বিকল্প ভাবে রান্না করছেন। )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শিক্ষার্থীকে প্রশ্ন করতে পারেন:    চিত্রের সাথে শক্তির  সংকটের সম্পর্ক কী?  শিক্ষক বোর্ডে শিক্ষার্থীর উত্তরের প্রতিফলন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4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পর্দায়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চিত্র প্রদর্শনের পর প্রশ্ন করতে পারেন: চিত্রগুলোর সাথে শক্তির সংকটের সম্পর্ক কী?  শিক্ষক পরে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‘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শক্তির সংকটের’  তথা তার  উত্তরের  পয়েন্টগুলো  পর্দায়  প্রদর্শন করতে পারেন।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52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95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পারেন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        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বস্তুগুলোতে কী ব্যবহৃ হয়?  ( উত্তর আসতে পারে- কাঠ, গ্যাস)। এ  শক্তিগুলো কী আজীবন ব্যবহার করা যাবে?  আজীবন ব্যবহার করা না গেলে কী করতে হবে?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2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করতে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পারেন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 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বস্তুগুলোতে কী ব্যবহৃত হয়?  ( উত্তর আসতে পারে- তেল, ডিজেল ইত্যাদি) এ  শক্তিগুলো কী আজীবন ব্যবহার করা যাবে?  আজীবন ব্যবহার করা না গেলে কী করতে হবে?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0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শিক্ষার্থীদের প্রশ্ন করবেন: 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বস্তুগুলোতে কী ব্যবহৃত হয়? ( উত্তর আসতে পারে- বিদ্যুৎ)    এ  শক্তিগুলো কী আজীবন ব্যবহার করা যাবে?  আজীবন ব্যবহার করা না গেলে কী করতে হবে?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4510" y="638353"/>
            <a:ext cx="6664036" cy="5520906"/>
            <a:chOff x="1094510" y="793630"/>
            <a:chExt cx="6664036" cy="5520906"/>
          </a:xfrm>
        </p:grpSpPr>
        <p:grpSp>
          <p:nvGrpSpPr>
            <p:cNvPr id="6" name="Group 5"/>
            <p:cNvGrpSpPr/>
            <p:nvPr/>
          </p:nvGrpSpPr>
          <p:grpSpPr>
            <a:xfrm>
              <a:off x="1094510" y="793630"/>
              <a:ext cx="6664036" cy="5520906"/>
              <a:chOff x="1052945" y="1011382"/>
              <a:chExt cx="6664036" cy="4336474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8" name="Cloud 7"/>
              <p:cNvSpPr/>
              <p:nvPr/>
            </p:nvSpPr>
            <p:spPr>
              <a:xfrm>
                <a:off x="1052945" y="1011382"/>
                <a:ext cx="6664036" cy="4336474"/>
              </a:xfrm>
              <a:prstGeom prst="cloud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26851" y="2977722"/>
                <a:ext cx="5153889" cy="1619708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 typeface="Wingdings"/>
                  <a:buChar char="Ü"/>
                </a:pP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সম্মানিত </a:t>
                </a:r>
                <a:r>
                  <a:rPr lang="bn-BD" sz="32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কন্টেন্ট </a:t>
                </a:r>
                <a:r>
                  <a:rPr lang="bn-BD" sz="32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ব্যবহারকারী/ শিক্ষকবৃন্দ এই কন্টেন্টটি পাঠদানের পূর্বে স্লাইড নোটের নির্দেশনাগুলো পড়ে নিলে ভালো হবে।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182481" y="1863632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571500" indent="-571500" algn="ctr">
                <a:buFont typeface="Wingdings"/>
                <a:buChar char="Ü"/>
              </a:pPr>
              <a:r>
                <a:rPr lang="bn-BD" sz="36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এই স্লাইডটি শিক্ষকবৃন্দ তথা কন্টেন্ট ব্যবহারকারীর জন্য: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DOEL\Desktop\wew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4" y="1039091"/>
            <a:ext cx="3368675" cy="2444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7" y="3946119"/>
            <a:ext cx="4378037" cy="24668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C:\Users\DOEL\Desktop\Iimage\ertet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055544"/>
            <a:ext cx="3616036" cy="2338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51716" y="-2"/>
            <a:ext cx="54864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বিকল্প উৎসের সন্ধানে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2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OEL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3915929"/>
            <a:ext cx="2830286" cy="232521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OEL\Desktop\as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43423"/>
            <a:ext cx="2815771" cy="276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DOEL\Desktop\sdsdf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69" y="3904343"/>
            <a:ext cx="3437618" cy="235131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DOEL\Desktop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41" y="904112"/>
            <a:ext cx="3504474" cy="28115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51716" y="-2"/>
            <a:ext cx="54864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বিকল্প উৎসের সন্ধানে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26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5" descr="C:\Users\DOEL\Desktop\fer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8" y="1190171"/>
            <a:ext cx="4033531" cy="3207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Rectangle 21"/>
          <p:cNvSpPr/>
          <p:nvPr/>
        </p:nvSpPr>
        <p:spPr>
          <a:xfrm>
            <a:off x="1551716" y="-2"/>
            <a:ext cx="54864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বিকল্প উৎসের সন্ধানে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68" name="Picture 20" descr="C:\Users\DOEL\Desktop\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6" y="2931885"/>
            <a:ext cx="3802743" cy="3178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854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50" y="1788976"/>
            <a:ext cx="7629525" cy="3877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1690262" y="277089"/>
            <a:ext cx="5486400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বিকল্প উৎসের সন্ধানে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1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15168" y="1233055"/>
            <a:ext cx="3586735" cy="4054653"/>
            <a:chOff x="4615168" y="1233055"/>
            <a:chExt cx="3586735" cy="4054653"/>
          </a:xfrm>
        </p:grpSpPr>
        <p:grpSp>
          <p:nvGrpSpPr>
            <p:cNvPr id="3" name="Group 2"/>
            <p:cNvGrpSpPr/>
            <p:nvPr/>
          </p:nvGrpSpPr>
          <p:grpSpPr>
            <a:xfrm>
              <a:off x="4615168" y="1233055"/>
              <a:ext cx="3586735" cy="3546763"/>
              <a:chOff x="4241083" y="1302327"/>
              <a:chExt cx="3184953" cy="3449781"/>
            </a:xfrm>
          </p:grpSpPr>
          <p:pic>
            <p:nvPicPr>
              <p:cNvPr id="37" name="Picture 19" descr="C:\Users\DOEL\Desktop\Model content=14\New folder (2)\ure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1083" y="1302327"/>
                <a:ext cx="3184953" cy="34497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Rectangle 39"/>
              <p:cNvSpPr/>
              <p:nvPr/>
            </p:nvSpPr>
            <p:spPr>
              <a:xfrm>
                <a:off x="6788578" y="1454099"/>
                <a:ext cx="4573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২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3" name="Rectangle 42"/>
            <p:cNvSpPr/>
            <p:nvPr/>
          </p:nvSpPr>
          <p:spPr>
            <a:xfrm>
              <a:off x="5530548" y="4686494"/>
              <a:ext cx="1798515" cy="601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ইউরেনিয়াম</a:t>
              </a:r>
              <a:endPara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5636" y="1205346"/>
            <a:ext cx="3779031" cy="4026945"/>
            <a:chOff x="415636" y="1205346"/>
            <a:chExt cx="3779031" cy="4026945"/>
          </a:xfrm>
        </p:grpSpPr>
        <p:grpSp>
          <p:nvGrpSpPr>
            <p:cNvPr id="2" name="Group 1"/>
            <p:cNvGrpSpPr/>
            <p:nvPr/>
          </p:nvGrpSpPr>
          <p:grpSpPr>
            <a:xfrm>
              <a:off x="415636" y="1205346"/>
              <a:ext cx="3779031" cy="3560618"/>
              <a:chOff x="705990" y="1205346"/>
              <a:chExt cx="3488677" cy="3560618"/>
            </a:xfrm>
          </p:grpSpPr>
          <p:pic>
            <p:nvPicPr>
              <p:cNvPr id="36" name="Picture 8" descr="C:\Users\DOEL\Desktop\Model content=14\New folder\sfeww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990" y="1205346"/>
                <a:ext cx="3488677" cy="356061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8"/>
              <p:cNvSpPr/>
              <p:nvPr/>
            </p:nvSpPr>
            <p:spPr>
              <a:xfrm>
                <a:off x="3491196" y="1357117"/>
                <a:ext cx="4573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b="1" dirty="0" smtClean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১</a:t>
                </a:r>
                <a:endParaRPr lang="en-US" sz="32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166357" y="4631077"/>
              <a:ext cx="2324988" cy="601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dirty="0" smtClean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পারমাণবিক চুল্লি</a:t>
              </a:r>
              <a:endParaRPr lang="en-US" sz="3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08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10904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133602" y="535408"/>
            <a:ext cx="5283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ভিডিওটি পর্যবেক্ষণ কর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68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DOEL\Desktop\Model content=14\New folder\sfs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7" y="929800"/>
            <a:ext cx="4125448" cy="3198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DOEL\Desktop\Model content=14\New folder\werte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73" y="3366653"/>
            <a:ext cx="3797471" cy="276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00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43347" y="2964869"/>
            <a:ext cx="8271164" cy="1825058"/>
            <a:chOff x="928259" y="1440874"/>
            <a:chExt cx="7287492" cy="1471357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928259" y="1440874"/>
              <a:ext cx="7287492" cy="1161634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33390" y="1497898"/>
              <a:ext cx="7148826" cy="141433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bn-BD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“সবদিক বিবেচনায় বায়োগ্যাসই হতে পারে আমাদের জন্য লাভজনক শক্তির বিকল্প উৎস”- ব্যাখ্যা কর।</a:t>
              </a:r>
              <a:endPara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93133" y="1038271"/>
            <a:ext cx="189807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797" y="124692"/>
            <a:ext cx="2687786" cy="769441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56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প্র্রশ্ন: শক্তির সংকট বলতে কী বুঝ?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আমরা বিকল্প শক্তি উৎসের সন্ধান করছি কেন?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810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প্রশ্ন: গাছপালা অধিক ব্যবহারে কীভাবে প্রাকৃতিক ভারসাম্য নষ্ট হয়?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4" y="3421002"/>
            <a:ext cx="8040880" cy="1312407"/>
            <a:chOff x="812174" y="3490277"/>
            <a:chExt cx="8040880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4" y="3490277"/>
              <a:ext cx="8040880" cy="1298555"/>
              <a:chOff x="812174" y="3781232"/>
              <a:chExt cx="8040880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4" y="3781232"/>
                <a:ext cx="79161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কোনটি পচনশীল পদার্থ?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পাথর              তেল           কয়লা           গোবর, খড়।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895601" y="4419601"/>
                <a:ext cx="623454" cy="646331"/>
                <a:chOff x="374073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585858" y="4419604"/>
                <a:ext cx="623454" cy="646331"/>
                <a:chOff x="45720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45720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55418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400815" y="4156353"/>
              <a:ext cx="623454" cy="646331"/>
              <a:chOff x="847899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47899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56218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6414592" y="4104135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798324" y="5000420"/>
            <a:ext cx="7916190" cy="1312407"/>
            <a:chOff x="839884" y="3490277"/>
            <a:chExt cx="7916190" cy="1312407"/>
          </a:xfrm>
        </p:grpSpPr>
        <p:grpSp>
          <p:nvGrpSpPr>
            <p:cNvPr id="69" name="Group 68"/>
            <p:cNvGrpSpPr/>
            <p:nvPr/>
          </p:nvGrpSpPr>
          <p:grpSpPr>
            <a:xfrm>
              <a:off x="839884" y="3490277"/>
              <a:ext cx="7916190" cy="1298555"/>
              <a:chOff x="839884" y="3781232"/>
              <a:chExt cx="7916190" cy="1298555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839884" y="3781232"/>
                <a:ext cx="791619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৫.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প্রশ্ন: বাংলাদেশে বর্তমান জনসংখ্যা কত কোটি?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2" y="4435820"/>
                <a:ext cx="771697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  ১০               ১২             ১৫                   ১৬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580930" y="4156353"/>
              <a:ext cx="623454" cy="646331"/>
              <a:chOff x="8659113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659113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4377978" y="5683552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60615" y="110838"/>
            <a:ext cx="1925782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8155" y="3567115"/>
            <a:ext cx="7633856" cy="1200329"/>
          </a:xfrm>
          <a:prstGeom prst="rect">
            <a:avLst/>
          </a:prstGeom>
          <a:pattFill prst="pct10">
            <a:fgClr>
              <a:schemeClr val="bg1"/>
            </a:fgClr>
            <a:bgClr>
              <a:schemeClr val="bg1"/>
            </a:bgClr>
          </a:pattFill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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‘বায়োগ্যাস প্রযুক্তি ব্যবহারে সুবিধা ব্যাপক’-</a:t>
            </a: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   ব্যাখ্যা কর।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41961" y="152402"/>
            <a:ext cx="2854041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Model content=14\New folder (2)\jxccopjp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85" y="2216727"/>
            <a:ext cx="6022109" cy="4641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6508" y="387927"/>
            <a:ext cx="5486400" cy="15517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83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75941" y="1369621"/>
            <a:ext cx="6183085" cy="2344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38100" cmpd="sng">
                  <a:solidFill>
                    <a:srgbClr val="FF0000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38100" cmpd="sng">
                <a:solidFill>
                  <a:srgbClr val="FF0000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2420" y="4492563"/>
            <a:ext cx="3931685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solidFill>
                    <a:srgbClr val="FF00FF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31550" cmpd="sng">
                <a:solidFill>
                  <a:srgbClr val="FF00FF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3344" y="1729201"/>
            <a:ext cx="8763000" cy="4075077"/>
            <a:chOff x="193344" y="1483998"/>
            <a:chExt cx="8763000" cy="4075077"/>
          </a:xfrm>
        </p:grpSpPr>
        <p:sp>
          <p:nvSpPr>
            <p:cNvPr id="7" name="TextBox 6"/>
            <p:cNvSpPr txBox="1"/>
            <p:nvPr/>
          </p:nvSpPr>
          <p:spPr>
            <a:xfrm>
              <a:off x="193344" y="2678506"/>
              <a:ext cx="8763000" cy="107721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ঁ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রা হলেন-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3344" y="3743193"/>
              <a:ext cx="8763000" cy="1815882"/>
            </a:xfrm>
            <a:prstGeom prst="rect">
              <a:avLst/>
            </a:prstGeom>
            <a:solidFill>
              <a:srgbClr val="CC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সামসুদ্দিন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আহমেদ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তালুকদার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প্রভাষক,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কুমিল্লা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IN" sz="28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জনাব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খাদিজা ইয়াসমিন,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সহকার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অধ্যাপক, টিটিসি, 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জনাব মোঃ তাজুল ইসলাম, সহকারী অধ্যাপক, টিটিসি, পাবনা।</a:t>
              </a:r>
              <a:endParaRPr lang="bn-IN" sz="28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জনাব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জি এম রাকিবুল ইসলাম, প্রভাষক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টিটিসি,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রংপুর।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344" y="1483998"/>
              <a:ext cx="8763000" cy="1200329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শিক্ষা মন্ত্রণালয়, মাউশি, এনসিটিবি ও এটুআই-এর সংশ্লিষ্ট কর্মকর্তাবৃন্দ 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29388" y="687769"/>
            <a:ext cx="3043449" cy="785876"/>
          </a:xfrm>
          <a:prstGeom prst="rect">
            <a:avLst/>
          </a:prstGeom>
          <a:gradFill>
            <a:gsLst>
              <a:gs pos="0">
                <a:srgbClr val="FC9FCB"/>
              </a:gs>
              <a:gs pos="0">
                <a:srgbClr val="F8B049"/>
              </a:gs>
              <a:gs pos="9000">
                <a:srgbClr val="F8B049"/>
              </a:gs>
              <a:gs pos="63000">
                <a:srgbClr val="FEE7F2"/>
              </a:gs>
              <a:gs pos="94000">
                <a:srgbClr val="F952A0"/>
              </a:gs>
              <a:gs pos="100000">
                <a:srgbClr val="C50849"/>
              </a:gs>
              <a:gs pos="100000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bn-IN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4353" y="3408236"/>
            <a:ext cx="7599206" cy="3046994"/>
            <a:chOff x="824353" y="3408236"/>
            <a:chExt cx="7599206" cy="3046994"/>
          </a:xfrm>
        </p:grpSpPr>
        <p:sp>
          <p:nvSpPr>
            <p:cNvPr id="8" name="TextBox 7"/>
            <p:cNvSpPr txBox="1"/>
            <p:nvPr/>
          </p:nvSpPr>
          <p:spPr>
            <a:xfrm>
              <a:off x="824353" y="3408236"/>
              <a:ext cx="3941622" cy="3046988"/>
            </a:xfrm>
            <a:prstGeom prst="rect">
              <a:avLst/>
            </a:prstGeom>
            <a:noFill/>
            <a:ln w="130175" cmpd="thickThin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isometricOffAxis1Righ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মোঃ আবদুল মান্নান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বি.এসসি-বি.এড (গণিত)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সিনিয়র সহকারী শিক্ষক</a:t>
              </a:r>
            </a:p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আতাতুর্ক মডেল হাই  স্কুল,</a:t>
              </a:r>
            </a:p>
            <a:p>
              <a:pPr algn="ctr"/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দাগনভূঞা, ফেনী।</a:t>
              </a:r>
            </a:p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মোবাইল : ০১৮১৬ ৮৩ ০১ ৫৫</a:t>
              </a:r>
            </a:p>
            <a:p>
              <a:pPr algn="ct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E-mail: abdulmannanamhs@gmail.com</a:t>
              </a:r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75011" y="3408242"/>
              <a:ext cx="3948548" cy="3046988"/>
            </a:xfrm>
            <a:prstGeom prst="rect">
              <a:avLst/>
            </a:prstGeom>
            <a:noFill/>
            <a:ln w="130175" cmpd="thickThin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isometricOffAxis2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শ্রেণি:</a:t>
              </a:r>
              <a:r>
                <a:rPr lang="en-US" sz="4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সপ্তম</a:t>
              </a:r>
              <a:endParaRPr lang="bn-BD" sz="44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বিজ্ঞান </a:t>
              </a:r>
            </a:p>
            <a:p>
              <a:pPr algn="ctr">
                <a:defRPr/>
              </a:pP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অধ্যায়: সপ্তম</a:t>
              </a:r>
              <a:endParaRPr lang="bn-BD" sz="4000" dirty="0"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সময়: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৫০ মিনিট।</a:t>
              </a:r>
            </a:p>
            <a:p>
              <a:pPr algn="ctr">
                <a:defRPr/>
              </a:pP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তারিখ: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--/--/২০১৬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ইং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 descr="C:\Users\DOEL\Desktop\AM=Pic\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0" y="304801"/>
            <a:ext cx="2177419" cy="2757054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>
          <a:xfrm>
            <a:off x="9309" y="25434"/>
            <a:ext cx="1911926" cy="8035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6018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3026" y="5590633"/>
            <a:ext cx="8797636" cy="886691"/>
            <a:chOff x="-73698" y="5161013"/>
            <a:chExt cx="8835406" cy="1343892"/>
          </a:xfrm>
        </p:grpSpPr>
        <p:sp>
          <p:nvSpPr>
            <p:cNvPr id="31" name="Right Arrow 30"/>
            <p:cNvSpPr/>
            <p:nvPr/>
          </p:nvSpPr>
          <p:spPr>
            <a:xfrm>
              <a:off x="220218" y="5161013"/>
              <a:ext cx="8541490" cy="1343892"/>
            </a:xfrm>
            <a:prstGeom prst="rightArrow">
              <a:avLst>
                <a:gd name="adj1" fmla="val 80939"/>
                <a:gd name="adj2" fmla="val 57717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73698" y="5340578"/>
              <a:ext cx="8667286" cy="107289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গৃহিণীদ্বয় কী মনের আনন্দে এমন করছেন?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7418" y="3843646"/>
            <a:ext cx="3725553" cy="1509082"/>
            <a:chOff x="817417" y="3574470"/>
            <a:chExt cx="3909512" cy="1509082"/>
          </a:xfrm>
        </p:grpSpPr>
        <p:sp>
          <p:nvSpPr>
            <p:cNvPr id="4" name="Up Arrow Callout 3"/>
            <p:cNvSpPr/>
            <p:nvPr/>
          </p:nvSpPr>
          <p:spPr>
            <a:xfrm>
              <a:off x="817417" y="3574470"/>
              <a:ext cx="3909512" cy="1454728"/>
            </a:xfrm>
            <a:prstGeom prst="upArrowCallou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14400" y="4006334"/>
              <a:ext cx="368530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গ্যাসের চুলা বন্ধ, অথচ কাঠের চুলায় রান্না হচ্ছে।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48532" y="3842325"/>
            <a:ext cx="3929412" cy="1509082"/>
            <a:chOff x="817417" y="3574470"/>
            <a:chExt cx="3909512" cy="1509082"/>
          </a:xfrm>
        </p:grpSpPr>
        <p:sp>
          <p:nvSpPr>
            <p:cNvPr id="18" name="Up Arrow Callout 17"/>
            <p:cNvSpPr/>
            <p:nvPr/>
          </p:nvSpPr>
          <p:spPr>
            <a:xfrm>
              <a:off x="817417" y="3574470"/>
              <a:ext cx="3909512" cy="1454728"/>
            </a:xfrm>
            <a:prstGeom prst="upArrowCallou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14400" y="4006334"/>
              <a:ext cx="368530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>
                  <a:solidFill>
                    <a:schemeClr val="accent6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গ্যাসের চুলা বন্ধ, অথচ কেরোসিন চুলায় রান্না হচ্ছে।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3158827" y="-2"/>
            <a:ext cx="3186547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u="sng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"/>
              </a:rPr>
              <a:t>চিন্তা করে বল</a:t>
            </a:r>
            <a:endParaRPr lang="en-US" sz="4400" b="1" u="sng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87104" y="1328377"/>
            <a:ext cx="3714358" cy="2471736"/>
            <a:chOff x="787104" y="1092842"/>
            <a:chExt cx="3714358" cy="2471736"/>
          </a:xfrm>
        </p:grpSpPr>
        <p:pic>
          <p:nvPicPr>
            <p:cNvPr id="1026" name="Picture 2" descr="C:\Users\DOEL\Desktop\Model content=14\New folder (2)\jxccopj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04" y="1092842"/>
              <a:ext cx="3714358" cy="2471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033340" y="1110732"/>
              <a:ext cx="40908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১</a:t>
              </a:r>
              <a:endPara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18757" y="1328377"/>
            <a:ext cx="3761941" cy="2503401"/>
            <a:chOff x="4618757" y="1092842"/>
            <a:chExt cx="3761941" cy="2503401"/>
          </a:xfrm>
        </p:grpSpPr>
        <p:pic>
          <p:nvPicPr>
            <p:cNvPr id="2" name="Picture 3" descr="C:\Users\DOEL\Desktop\Model content=14\New folder (2)\dfsgdgdf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  <a14:imgEffect>
                        <a14:brightnessContrast bright="2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757" y="1092842"/>
              <a:ext cx="3761941" cy="2503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865111" y="1139761"/>
              <a:ext cx="4379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২</a:t>
              </a:r>
              <a:endPara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1406" y="5591223"/>
            <a:ext cx="8797636" cy="886691"/>
            <a:chOff x="-73698" y="5161013"/>
            <a:chExt cx="8835406" cy="1343892"/>
          </a:xfrm>
        </p:grpSpPr>
        <p:sp>
          <p:nvSpPr>
            <p:cNvPr id="24" name="Right Arrow 23"/>
            <p:cNvSpPr/>
            <p:nvPr/>
          </p:nvSpPr>
          <p:spPr>
            <a:xfrm>
              <a:off x="220218" y="5161013"/>
              <a:ext cx="8541490" cy="1343892"/>
            </a:xfrm>
            <a:prstGeom prst="rightArrow">
              <a:avLst>
                <a:gd name="adj1" fmla="val 80939"/>
                <a:gd name="adj2" fmla="val 57717"/>
              </a:avLst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73698" y="5340578"/>
              <a:ext cx="8667286" cy="97959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>
                  <a:latin typeface="NikoshBAN" pitchFamily="2" charset="0"/>
                  <a:cs typeface="NikoshBAN" pitchFamily="2" charset="0"/>
                  <a:sym typeface="Wingdings"/>
                </a:rPr>
                <a:t>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 নং চিত্রের জ্বালানিটি কী আজীবন ব্যবহার করা যাবে?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937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5432" y="5267128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১১ ও ১২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86" y="1282899"/>
            <a:ext cx="7952509" cy="323565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শক্তির ব্যবহার ও সংকট এবং শক্তির বিকল্প উৎসের সন্ধানে</a:t>
            </a: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7678" y="124320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91115" y="1937983"/>
            <a:ext cx="8086775" cy="1245787"/>
            <a:chOff x="609599" y="2090388"/>
            <a:chExt cx="7938651" cy="1245787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4" name="Group 3"/>
            <p:cNvGrpSpPr/>
            <p:nvPr/>
          </p:nvGrpSpPr>
          <p:grpSpPr>
            <a:xfrm>
              <a:off x="1385449" y="2090388"/>
              <a:ext cx="7162801" cy="1245787"/>
              <a:chOff x="928258" y="1397665"/>
              <a:chExt cx="7764588" cy="1245787"/>
            </a:xfrm>
            <a:grpFill/>
          </p:grpSpPr>
          <p:sp>
            <p:nvSpPr>
              <p:cNvPr id="7" name="Rounded Rectangle 6"/>
              <p:cNvSpPr/>
              <p:nvPr/>
            </p:nvSpPr>
            <p:spPr>
              <a:xfrm>
                <a:off x="928258" y="1397665"/>
                <a:ext cx="7764588" cy="1245787"/>
              </a:xfrm>
              <a:prstGeom prst="round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88706" y="1750590"/>
                <a:ext cx="7420633" cy="646331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ব্যবহার ও সংকটের কারণ বলতে পারবে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ounded Rectangle 4"/>
            <p:cNvSpPr/>
            <p:nvPr/>
          </p:nvSpPr>
          <p:spPr>
            <a:xfrm>
              <a:off x="609599" y="2285999"/>
              <a:ext cx="775854" cy="858985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5268" y="2316075"/>
              <a:ext cx="417102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1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91116" y="3338937"/>
            <a:ext cx="8101089" cy="1161634"/>
            <a:chOff x="609599" y="3491342"/>
            <a:chExt cx="7952505" cy="1161634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0" name="Group 9"/>
            <p:cNvGrpSpPr/>
            <p:nvPr/>
          </p:nvGrpSpPr>
          <p:grpSpPr>
            <a:xfrm>
              <a:off x="1385449" y="3491342"/>
              <a:ext cx="7176655" cy="1161634"/>
              <a:chOff x="928258" y="1440874"/>
              <a:chExt cx="7779606" cy="1161634"/>
            </a:xfrm>
            <a:grpFill/>
          </p:grpSpPr>
          <p:sp>
            <p:nvSpPr>
              <p:cNvPr id="13" name="Rounded Rectangle 12"/>
              <p:cNvSpPr/>
              <p:nvPr/>
            </p:nvSpPr>
            <p:spPr>
              <a:xfrm>
                <a:off x="928258" y="1440874"/>
                <a:ext cx="7779606" cy="1161634"/>
              </a:xfrm>
              <a:prstGeom prst="round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83368" y="1678816"/>
                <a:ext cx="7576758" cy="64633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শক্তির </a:t>
                </a:r>
                <a:r>
                  <a:rPr lang="bn-BD" sz="36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বিকল্প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উৎস কী তা ব্যাখ্যা করতে  পারবে</a:t>
                </a:r>
                <a:r>
                  <a:rPr lang="en-US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609599" y="3657599"/>
              <a:ext cx="775854" cy="858985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5268" y="3673820"/>
              <a:ext cx="437940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২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1117" y="4710538"/>
            <a:ext cx="8072462" cy="1285866"/>
            <a:chOff x="609599" y="4862943"/>
            <a:chExt cx="7980215" cy="1285866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16" name="Group 15"/>
            <p:cNvGrpSpPr/>
            <p:nvPr/>
          </p:nvGrpSpPr>
          <p:grpSpPr>
            <a:xfrm>
              <a:off x="1385450" y="4862943"/>
              <a:ext cx="7204364" cy="1285866"/>
              <a:chOff x="928259" y="1440874"/>
              <a:chExt cx="7809643" cy="1285866"/>
            </a:xfrm>
            <a:grpFill/>
          </p:grpSpPr>
          <p:sp>
            <p:nvSpPr>
              <p:cNvPr id="19" name="Rounded Rectangle 18"/>
              <p:cNvSpPr/>
              <p:nvPr/>
            </p:nvSpPr>
            <p:spPr>
              <a:xfrm>
                <a:off x="928259" y="1440874"/>
                <a:ext cx="7809643" cy="1161634"/>
              </a:xfrm>
              <a:prstGeom prst="round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958300" y="1526411"/>
                <a:ext cx="7509274" cy="12003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সবচেয়ে বেশি সুবিধা ও লাভজনক শক্তি কী তা</a:t>
                </a:r>
              </a:p>
              <a:p>
                <a:r>
                  <a:rPr lang="bn-BD" sz="36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ব্যাখ্যা করতে পারবে।</a:t>
                </a:r>
                <a:endPara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609599" y="5029200"/>
              <a:ext cx="775854" cy="858985"/>
            </a:xfrm>
            <a:prstGeom prst="round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5268" y="5045421"/>
              <a:ext cx="487634" cy="76944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Pentagon 21"/>
          <p:cNvSpPr/>
          <p:nvPr/>
        </p:nvSpPr>
        <p:spPr>
          <a:xfrm>
            <a:off x="7191" y="25434"/>
            <a:ext cx="2484509" cy="803564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57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DOEL\Desktop\Model content=14\New folder (2)\hiu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1288505"/>
            <a:ext cx="3629894" cy="2341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45673" y="228654"/>
            <a:ext cx="5860472" cy="865853"/>
            <a:chOff x="2644165" y="879818"/>
            <a:chExt cx="3938724" cy="865853"/>
          </a:xfrm>
        </p:grpSpPr>
        <p:sp>
          <p:nvSpPr>
            <p:cNvPr id="8" name="Up Arrow Callout 7"/>
            <p:cNvSpPr/>
            <p:nvPr/>
          </p:nvSpPr>
          <p:spPr>
            <a:xfrm flipV="1">
              <a:off x="2653477" y="919008"/>
              <a:ext cx="3929412" cy="826663"/>
            </a:xfrm>
            <a:prstGeom prst="upArrowCallou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4165" y="879818"/>
              <a:ext cx="39014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  <a:sym typeface="Wingdings"/>
                </a:rPr>
                <a:t>চিত্রের সাথে শক্তির সংকটের সম্পর্ক কী?</a:t>
              </a:r>
              <a:endParaRPr lang="en-US" sz="3200" dirty="0"/>
            </a:p>
          </p:txBody>
        </p:sp>
      </p:grpSp>
      <p:pic>
        <p:nvPicPr>
          <p:cNvPr id="10" name="Picture 4" descr="C:\Users\DOEL\Desktop\s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5" y="1204508"/>
            <a:ext cx="3713019" cy="2356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2" name="Picture 5" descr="C:\Users\DOEL\Desktop\Model content=14\New folder (2)\jhjik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7" y="4017818"/>
            <a:ext cx="3635834" cy="238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DOEL\Desktop\Iimage\ertet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4089689"/>
            <a:ext cx="3616036" cy="23388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83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5638" y="471057"/>
            <a:ext cx="8227216" cy="1773379"/>
            <a:chOff x="415638" y="471057"/>
            <a:chExt cx="8227216" cy="1233049"/>
          </a:xfrm>
        </p:grpSpPr>
        <p:pic>
          <p:nvPicPr>
            <p:cNvPr id="2" name="Picture 10" descr="C:\Users\DOEL\Desktop\Model content=14\New folder (2)\hiuh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38" y="526502"/>
              <a:ext cx="1825660" cy="1177604"/>
            </a:xfrm>
            <a:prstGeom prst="round2DiagRect">
              <a:avLst>
                <a:gd name="adj1" fmla="val 16667"/>
                <a:gd name="adj2" fmla="val 1882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C:\Users\DOEL\Desktop\sd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8514" y="525635"/>
              <a:ext cx="1748000" cy="1109201"/>
            </a:xfrm>
            <a:prstGeom prst="round2DiagRect">
              <a:avLst>
                <a:gd name="adj1" fmla="val 16667"/>
                <a:gd name="adj2" fmla="val 17487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  <p:pic>
          <p:nvPicPr>
            <p:cNvPr id="4" name="Picture 5" descr="C:\Users\DOEL\Desktop\Model content=14\New folder (2)\jhjikh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354" y="471057"/>
              <a:ext cx="1754500" cy="1149927"/>
            </a:xfrm>
            <a:prstGeom prst="round2DiagRect">
              <a:avLst>
                <a:gd name="adj1" fmla="val 16667"/>
                <a:gd name="adj2" fmla="val 15663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:\Users\DOEL\Desktop\Iimage\ertetew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972" y="529074"/>
              <a:ext cx="1709618" cy="1105766"/>
            </a:xfrm>
            <a:prstGeom prst="round2DiagRect">
              <a:avLst>
                <a:gd name="adj1" fmla="val 16667"/>
                <a:gd name="adj2" fmla="val 12529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540335" y="2923505"/>
            <a:ext cx="7980220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  <a:sym typeface="Wingdings"/>
              </a:rPr>
              <a:t>১. অধিক জনসংখ্যার জন্য শক্তি বেশি ব্যয় হয়। ফলে শক্তির সংকট দেখা দিচ্ছে।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40333" y="4544450"/>
            <a:ext cx="7980220" cy="175432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২. উন্নত জাতির মাথাপিছু শক্তির ব্যয় বেশি। তাই বর্ধিত হারে শক্তি ব্যয় হচ্ছে। কিন্তু শক্তির যোগান দেওয়া যাচ্ছে না। তাই শক্তির সংকট দেখা দিচ্ছে।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6479" y="2590969"/>
            <a:ext cx="8021780" cy="206210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৩. উন্নয়নশীল দেশসমূহ ব্যাপক হারে দালান-কোঠা, রাস্তা-ঘাট, কলকারখানা ইত্যাদি নির্মাণ করছে এবং যানবাহন ব্যবহার করে। এ সকল নির্মাণ কাজে ও যানবাহনে অধিক শক্তির ব্যয় করছে। ফলে জ্বালানি সংকট প্রকট হচ্ছে।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1121" y="5017577"/>
            <a:ext cx="8077205" cy="138499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  <a:sym typeface="Wingdings"/>
              </a:rPr>
              <a:t>৪. মানুষ উন্নত জীবনযাপনের জন্য বিলাসবহুল বাড়িঘর নির্মাণ করে চলেছে। রেডিও, টিভি, ভিসিআর, কম্পিউটার, শীততাপ নিয়ন্ত্রিত যন্ত্রপাতি অধিক হারে ব্যবহার করার ফলে শক্তির সংকট হচ্ছে।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4911" y="3979668"/>
            <a:ext cx="8132620" cy="156966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৫. মানুষের ব্যবসা-বাণিজ্য, কাজকর্ম ও যোগাযোগ দিনে দিনে বৃদ্ধি পাচ্ছে। এতে অধিক শক্তির ব্যয় হচ্ছে এবং শক্তির সংকট বাড়ছে।</a:t>
            </a:r>
          </a:p>
        </p:txBody>
      </p:sp>
    </p:spTree>
    <p:extLst>
      <p:ext uri="{BB962C8B-B14F-4D97-AF65-F5344CB8AC3E}">
        <p14:creationId xmlns:p14="http://schemas.microsoft.com/office/powerpoint/2010/main" val="348038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95742" y="3048031"/>
            <a:ext cx="7883234" cy="1787214"/>
            <a:chOff x="130147" y="2127373"/>
            <a:chExt cx="7910946" cy="5168030"/>
          </a:xfrm>
          <a:noFill/>
        </p:grpSpPr>
        <p:sp>
          <p:nvSpPr>
            <p:cNvPr id="3" name="Plaque 2"/>
            <p:cNvSpPr/>
            <p:nvPr/>
          </p:nvSpPr>
          <p:spPr>
            <a:xfrm>
              <a:off x="130147" y="2127373"/>
              <a:ext cx="7910946" cy="5168030"/>
            </a:xfrm>
            <a:prstGeom prst="plaque">
              <a:avLst/>
            </a:prstGeom>
            <a:grp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75110" y="2670544"/>
              <a:ext cx="7478654" cy="41829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just"/>
              <a:r>
                <a:rPr lang="bn-BD" sz="4400" dirty="0" smtClean="0">
                  <a:latin typeface="NikoshBAN" pitchFamily="2" charset="0"/>
                  <a:cs typeface="NikoshBAN" pitchFamily="2" charset="0"/>
                  <a:sym typeface="Wingdings"/>
                </a:rPr>
                <a:t>শক্তির সংকট বলতে কী বুঝায়? শক্তির সংকটের প্রধান কারণ কী ?</a:t>
              </a:r>
              <a:endParaRPr lang="en-US" sz="4400" dirty="0" smtClean="0"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09269" y="972180"/>
            <a:ext cx="1968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৫ মিনিট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6541" y="152402"/>
            <a:ext cx="2854041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618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5393</TotalTime>
  <Words>1000</Words>
  <Application>Microsoft Office PowerPoint</Application>
  <PresentationFormat>On-screen Show (4:3)</PresentationFormat>
  <Paragraphs>112</Paragraphs>
  <Slides>21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1382</cp:revision>
  <dcterms:created xsi:type="dcterms:W3CDTF">2014-09-29T08:00:15Z</dcterms:created>
  <dcterms:modified xsi:type="dcterms:W3CDTF">2016-08-10T04:09:25Z</dcterms:modified>
</cp:coreProperties>
</file>